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charts/chart201.xml" ContentType="application/vnd.openxmlformats-officedocument.drawingml.char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3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  <Relationship Id="rId13" Type="http://schemas.openxmlformats.org/officeDocument/2006/relationships/notesMaster" Target="notesMasters/notesMaster1.xml"/>
</Relationships>
</file>

<file path=ppt/charts/_rels/chart201.xml.rels><?xml version="1.0" encoding="UTF-8" standalone="yes"?>
<Relationships xmlns="http://schemas.openxmlformats.org/package/2006/relationships">
<Relationship Id="rId1" Type="http://schemas.openxmlformats.org/officeDocument/2006/relationships/package" Target="../embeddings/Microsoft_Excel_Sheet201.xlsx"/>
</Relationships>
</file>

<file path=ppt/charts/chart2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到场人次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Pt>
            <c:idx val="0"/>
            <c:invertIfNegative val="0"/>
            <c:spPr>
              <a:solidFill>
                <a:srgbClr val="A2B49E"/>
              </a:solidFill>
              <a:ln>
                <a:solidFill>
                  <a:srgbClr val="A2B49E"/>
                </a:solidFill>
              </a:ln>
            </c:spPr>
          </c:dPt>
          <c:dPt>
            <c:idx val="1"/>
            <c:invertIfNegative val="0"/>
            <c:spPr>
              <a:solidFill>
                <a:srgbClr val="A2B49E"/>
              </a:solidFill>
              <a:ln>
                <a:solidFill>
                  <a:srgbClr val="A2B49E"/>
                </a:solidFill>
              </a:ln>
            </c:spPr>
          </c:dPt>
          <c:dPt>
            <c:idx val="2"/>
            <c:invertIfNegative val="0"/>
            <c:spPr>
              <a:solidFill>
                <a:srgbClr val="A2B49E"/>
              </a:solidFill>
              <a:ln>
                <a:solidFill>
                  <a:srgbClr val="A2B49E"/>
                </a:solidFill>
              </a:ln>
            </c:spPr>
          </c:dPt>
          <c:dPt>
            <c:idx val="3"/>
            <c:invertIfNegative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第1场</c:v>
                </c:pt>
                <c:pt idx="1">
                  <c:v>第2场</c:v>
                </c:pt>
                <c:pt idx="2">
                  <c:v>第3场</c:v>
                </c:pt>
                <c:pt idx="3">
                  <c:v>第4场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</c:v>
                </c:pt>
                <c:pt idx="1">
                  <c:v>34</c:v>
                </c:pt>
                <c:pt idx="2">
                  <c:v>31</c:v>
                </c:pt>
                <c:pt idx="3">
                  <c:v>42</c:v>
                </c:pt>
              </c:numCache>
            </c:numRef>
          </c:val>
        </c:ser>
        <c:dLbls>
          <c:txPr>
            <a:bodyPr/>
            <a:lstStyle/>
            <a:p>
              <a:pPr>
                <a:defRPr lang="zh-CN" sz="1650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defRPr>
              </a:pPr>
              <a:endParaRPr lang="zh-CN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axId val="2068027336"/>
        <c:axId val="2113994440"/>
      </c:barChart>
      <c:catAx>
        <c:axId val="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 cap="flat" cmpd="sng" algn="ctr">
            <a:solidFill>
              <a:srgbClr val="596B60"/>
            </a:solidFill>
            <a:round/>
          </a:ln>
        </c:spPr>
        <c:txPr>
          <a:bodyPr/>
          <a:lstStyle/>
          <a:p>
            <a:pPr>
              <a:defRPr lang="zh-CN" sz="1650">
                <a:solidFill>
                  <a:srgbClr val="263D34"/>
                </a:solidFill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50"/>
          <c:min val="0"/>
        </c:scaling>
        <c:delete val="0"/>
        <c:axPos val="l"/>
        <c:majorGridlines>
          <c:spPr>
            <a:ln w="6350" cap="flat" cmpd="sng" algn="ctr">
              <a:solidFill>
                <a:srgbClr val="CBCFBD"/>
              </a:solidFill>
              <a:round/>
            </a:ln>
          </c:spPr>
        </c:majorGridlines>
        <c:majorTickMark val="none"/>
        <c:minorTickMark val="none"/>
        <c:tickLblPos val="nextTo"/>
        <c:spPr>
          <a:ln w="9525" cap="flat" cmpd="sng" algn="ctr">
            <a:solidFill>
              <a:srgbClr val="596B60"/>
            </a:solidFill>
            <a:round/>
          </a:ln>
        </c:spPr>
        <c:txPr>
          <a:bodyPr/>
          <a:lstStyle/>
          <a:p>
            <a:pPr>
              <a:defRPr lang="zh-CN" sz="1650">
                <a:solidFill>
                  <a:srgbClr val="263D34"/>
                </a:solidFill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2068027336"/>
        <c:crosses val="autoZero"/>
        <c:crossBetween val="between"/>
        <c:majorUnit val="10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lang="zh-CN" sz="1650">
          <a:solidFill>
            <a:srgbClr val="263D34"/>
          </a:solidFill>
          <a:latin typeface="Microsoft YaHei"/>
          <a:ea typeface="Microsoft YaHei"/>
          <a:cs typeface="Microsoft YaHei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全部经营数字、留言与安排均为教学模拟。本次面向店内两位合作伙伴，讨论是否小规模再试两场。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第1至4场到场分别为28、34、31、42人次，合计135人次。第4场最多，但四点记录不能支持持续增长结论。同一读者跨场重复计数，不能换算独立人数。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销售额720+910+850+1160=3640元；已列额外活动支出960+420+480=1860元。销售记录包含其他顾客且无无活动基线；销售成本、固定租金、平时员工工资未整理。不得推算增量销售、利润，也不显示两组金额的差额。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两条现场记录均为模拟创作。读者请求书单，店员记录最后一场签到/结账排队；对应下一轮书单和分开位置两项改进。不推断普遍需求或调查比例。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待讨论方案：再试两场，每场预约上限40人，额外支出控制在900元以内。签到移到入口，结账留在收银台，活动后提供本场书单。日期和负责人材料没有提供，不补造。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下一轮分别记录预约、实际签到、活动时段销售与读者反馈。是否扩大场次须等新一轮记录后决定。本页仅询问是否采用已有待讨论两场方案，未编造效果阈值、时间或负责人。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-master-project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-master-project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0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5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1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05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95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8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6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5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1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05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95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chart" Target="../charts/chart201.xml"/>
  <Relationship Id="rId3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457200" y="457200"/>
            <a:ext cx="11277600" cy="59436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78917D"/>
            </a:solidFill>
          </a:ln>
        </p:spPr>
      </p:sp>
      <p:sp>
        <p:nvSpPr>
          <p:cNvPr id="1001" name="d6:p01-eyebrow" descr="source_id=p01-eyebrow;role=kicker"/>
          <p:cNvSpPr txBox="1"/>
          <p:nvPr/>
        </p:nvSpPr>
        <p:spPr>
          <a:xfrm>
            <a:off x="794385" y="1003300"/>
            <a:ext cx="2402274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rgbClr val="D7DDC7"/>
                </a:solidFill>
                <a:latin typeface="Noto Sans CJK SC"/>
                <a:ea typeface="Noto Sans CJK SC"/>
                <a:cs typeface="Noto Sans CJK SC"/>
              </a:rPr>
              <a:t>四场活动记录 / 下一轮试办讨论</a:t>
            </a:r>
          </a:p>
        </p:txBody>
      </p:sp>
      <p:sp>
        <p:nvSpPr>
          <p:cNvPr id="1002" name="d6:p01-title" descr="source_id=p01-title;role=title"/>
          <p:cNvSpPr txBox="1"/>
          <p:nvPr/>
        </p:nvSpPr>
        <p:spPr>
          <a:xfrm>
            <a:off x="781050" y="2222500"/>
            <a:ext cx="3866083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dirty="0">
                <a:solidFill>
                  <a:srgbClr val="F7F3E8"/>
                </a:solidFill>
                <a:latin typeface="Noto Serif CJK SC"/>
                <a:ea typeface="Noto Serif CJK SC"/>
                <a:cs typeface="Noto Serif CJK SC"/>
              </a:rPr>
              <a:t>书店的夜晚</a:t>
            </a:r>
          </a:p>
        </p:txBody>
      </p:sp>
      <p:sp>
        <p:nvSpPr>
          <p:cNvPr id="1003" name="d6:p01-subtitle" descr="source_id=p01-subtitle;role=subtitle"/>
          <p:cNvSpPr txBox="1"/>
          <p:nvPr/>
        </p:nvSpPr>
        <p:spPr>
          <a:xfrm>
            <a:off x="827532" y="3289300"/>
            <a:ext cx="192365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rgbClr val="F7F3E8"/>
                </a:solidFill>
                <a:latin typeface="Noto Sans CJK SC"/>
                <a:ea typeface="Noto Sans CJK SC"/>
                <a:cs typeface="Noto Sans CJK SC"/>
              </a:rPr>
              <a:t>四场夜读之后</a:t>
            </a:r>
          </a:p>
        </p:txBody>
      </p:sp>
      <p:sp>
        <p:nvSpPr>
          <p:cNvPr id="3" name="Line 3"/>
          <p:cNvSpPr/>
          <p:nvPr/>
        </p:nvSpPr>
        <p:spPr>
          <a:xfrm>
            <a:off x="838200" y="4076700"/>
            <a:ext cx="3657600" cy="9525"/>
          </a:xfrm>
          <a:custGeom>
            <a:avLst/>
            <a:gdLst/>
            <a:ahLst/>
            <a:cxnLst/>
            <a:rect l="l" t="t" r="r" b="b"/>
            <a:pathLst>
              <a:path w="3657600" h="9525">
                <a:moveTo>
                  <a:pt x="0" y="0"/>
                </a:moveTo>
                <a:lnTo>
                  <a:pt x="3657600" y="0"/>
                </a:lnTo>
              </a:path>
            </a:pathLst>
          </a:custGeom>
          <a:noFill/>
          <a:ln w="19050">
            <a:solidFill>
              <a:srgbClr val="8A9F87"/>
            </a:solidFill>
          </a:ln>
        </p:spPr>
      </p:sp>
      <p:sp>
        <p:nvSpPr>
          <p:cNvPr id="1004" name="d6:p01-question" descr="source_id=p01-question;role=body"/>
          <p:cNvSpPr txBox="1"/>
          <p:nvPr/>
        </p:nvSpPr>
        <p:spPr>
          <a:xfrm>
            <a:off x="827532" y="4387850"/>
            <a:ext cx="537667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rgbClr val="F7F3E8"/>
                </a:solidFill>
                <a:latin typeface="Noto Serif CJK SC"/>
                <a:ea typeface="Noto Serif CJK SC"/>
                <a:cs typeface="Noto Serif CJK SC"/>
              </a:rPr>
              <a:t>下一轮是否按小规模方案再试两场？</a:t>
            </a:r>
          </a:p>
        </p:txBody>
      </p:sp>
      <p:sp>
        <p:nvSpPr>
          <p:cNvPr id="4" name="Freeform 4"/>
          <p:cNvSpPr/>
          <p:nvPr/>
        </p:nvSpPr>
        <p:spPr>
          <a:xfrm>
            <a:off x="7524750" y="2000250"/>
            <a:ext cx="3429000" cy="3286125"/>
          </a:xfrm>
          <a:custGeom>
            <a:avLst/>
            <a:gdLst/>
            <a:ahLst/>
            <a:cxnLst/>
            <a:rect l="l" t="t" r="r" b="b"/>
            <a:pathLst>
              <a:path w="3429000" h="3286125">
                <a:moveTo>
                  <a:pt x="0" y="95250"/>
                </a:moveTo>
                <a:lnTo>
                  <a:pt x="1666875" y="428625"/>
                </a:lnTo>
                <a:lnTo>
                  <a:pt x="3429000" y="0"/>
                </a:lnTo>
                <a:lnTo>
                  <a:pt x="3429000" y="2952750"/>
                </a:lnTo>
                <a:lnTo>
                  <a:pt x="1666875" y="3286125"/>
                </a:lnTo>
                <a:lnTo>
                  <a:pt x="0" y="2905125"/>
                </a:lnTo>
                <a:close/>
              </a:path>
            </a:pathLst>
          </a:custGeom>
          <a:noFill/>
          <a:ln w="19050">
            <a:solidFill>
              <a:srgbClr val="BBC8AF"/>
            </a:solidFill>
          </a:ln>
        </p:spPr>
      </p:sp>
      <p:sp>
        <p:nvSpPr>
          <p:cNvPr id="5" name="Line 5"/>
          <p:cNvSpPr/>
          <p:nvPr/>
        </p:nvSpPr>
        <p:spPr>
          <a:xfrm>
            <a:off x="9191625" y="2428875"/>
            <a:ext cx="9525" cy="2857500"/>
          </a:xfrm>
          <a:custGeom>
            <a:avLst/>
            <a:gdLst/>
            <a:ahLst/>
            <a:cxnLst/>
            <a:rect l="l" t="t" r="r" b="b"/>
            <a:pathLst>
              <a:path w="9525" h="2857500">
                <a:moveTo>
                  <a:pt x="0" y="0"/>
                </a:moveTo>
                <a:lnTo>
                  <a:pt x="0" y="2857500"/>
                </a:lnTo>
              </a:path>
            </a:pathLst>
          </a:custGeom>
          <a:noFill/>
          <a:ln w="19050">
            <a:solidFill>
              <a:srgbClr val="BBC8AF"/>
            </a:solidFill>
          </a:ln>
        </p:spPr>
      </p:sp>
      <p:sp>
        <p:nvSpPr>
          <p:cNvPr id="6" name="Line 6"/>
          <p:cNvSpPr/>
          <p:nvPr/>
        </p:nvSpPr>
        <p:spPr>
          <a:xfrm>
            <a:off x="7791450" y="2809875"/>
            <a:ext cx="1123950" cy="180975"/>
          </a:xfrm>
          <a:custGeom>
            <a:avLst/>
            <a:gdLst/>
            <a:ahLst/>
            <a:cxnLst/>
            <a:rect l="l" t="t" r="r" b="b"/>
            <a:pathLst>
              <a:path w="1123950" h="180975">
                <a:moveTo>
                  <a:pt x="0" y="0"/>
                </a:moveTo>
                <a:lnTo>
                  <a:pt x="1123950" y="180975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7" name="Line 7"/>
          <p:cNvSpPr/>
          <p:nvPr/>
        </p:nvSpPr>
        <p:spPr>
          <a:xfrm>
            <a:off x="9458325" y="2657475"/>
            <a:ext cx="1219200" cy="295275"/>
          </a:xfrm>
          <a:custGeom>
            <a:avLst/>
            <a:gdLst/>
            <a:ahLst/>
            <a:cxnLst/>
            <a:rect l="l" t="t" r="r" b="b"/>
            <a:pathLst>
              <a:path w="1219200" h="295275">
                <a:moveTo>
                  <a:pt x="0" y="295275"/>
                </a:moveTo>
                <a:lnTo>
                  <a:pt x="1219200" y="0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8" name="Line 8"/>
          <p:cNvSpPr/>
          <p:nvPr/>
        </p:nvSpPr>
        <p:spPr>
          <a:xfrm>
            <a:off x="7791450" y="3219450"/>
            <a:ext cx="1123950" cy="180975"/>
          </a:xfrm>
          <a:custGeom>
            <a:avLst/>
            <a:gdLst/>
            <a:ahLst/>
            <a:cxnLst/>
            <a:rect l="l" t="t" r="r" b="b"/>
            <a:pathLst>
              <a:path w="1123950" h="180975">
                <a:moveTo>
                  <a:pt x="0" y="0"/>
                </a:moveTo>
                <a:lnTo>
                  <a:pt x="1123950" y="180975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9" name="Line 9"/>
          <p:cNvSpPr/>
          <p:nvPr/>
        </p:nvSpPr>
        <p:spPr>
          <a:xfrm>
            <a:off x="9458325" y="3067050"/>
            <a:ext cx="1219200" cy="295275"/>
          </a:xfrm>
          <a:custGeom>
            <a:avLst/>
            <a:gdLst/>
            <a:ahLst/>
            <a:cxnLst/>
            <a:rect l="l" t="t" r="r" b="b"/>
            <a:pathLst>
              <a:path w="1219200" h="295275">
                <a:moveTo>
                  <a:pt x="0" y="295275"/>
                </a:moveTo>
                <a:lnTo>
                  <a:pt x="1219200" y="0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10" name="Line 10"/>
          <p:cNvSpPr/>
          <p:nvPr/>
        </p:nvSpPr>
        <p:spPr>
          <a:xfrm>
            <a:off x="7791450" y="3629025"/>
            <a:ext cx="1123950" cy="180975"/>
          </a:xfrm>
          <a:custGeom>
            <a:avLst/>
            <a:gdLst/>
            <a:ahLst/>
            <a:cxnLst/>
            <a:rect l="l" t="t" r="r" b="b"/>
            <a:pathLst>
              <a:path w="1123950" h="180975">
                <a:moveTo>
                  <a:pt x="0" y="0"/>
                </a:moveTo>
                <a:lnTo>
                  <a:pt x="1123950" y="180975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11" name="Line 11"/>
          <p:cNvSpPr/>
          <p:nvPr/>
        </p:nvSpPr>
        <p:spPr>
          <a:xfrm>
            <a:off x="9458325" y="3476625"/>
            <a:ext cx="1219200" cy="295275"/>
          </a:xfrm>
          <a:custGeom>
            <a:avLst/>
            <a:gdLst/>
            <a:ahLst/>
            <a:cxnLst/>
            <a:rect l="l" t="t" r="r" b="b"/>
            <a:pathLst>
              <a:path w="1219200" h="295275">
                <a:moveTo>
                  <a:pt x="0" y="295275"/>
                </a:moveTo>
                <a:lnTo>
                  <a:pt x="1219200" y="0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12" name="Line 12"/>
          <p:cNvSpPr/>
          <p:nvPr/>
        </p:nvSpPr>
        <p:spPr>
          <a:xfrm>
            <a:off x="7791450" y="4038600"/>
            <a:ext cx="1123950" cy="180975"/>
          </a:xfrm>
          <a:custGeom>
            <a:avLst/>
            <a:gdLst/>
            <a:ahLst/>
            <a:cxnLst/>
            <a:rect l="l" t="t" r="r" b="b"/>
            <a:pathLst>
              <a:path w="1123950" h="180975">
                <a:moveTo>
                  <a:pt x="0" y="0"/>
                </a:moveTo>
                <a:lnTo>
                  <a:pt x="1123950" y="180975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13" name="Line 13"/>
          <p:cNvSpPr/>
          <p:nvPr/>
        </p:nvSpPr>
        <p:spPr>
          <a:xfrm>
            <a:off x="9458325" y="3886200"/>
            <a:ext cx="1219200" cy="295275"/>
          </a:xfrm>
          <a:custGeom>
            <a:avLst/>
            <a:gdLst/>
            <a:ahLst/>
            <a:cxnLst/>
            <a:rect l="l" t="t" r="r" b="b"/>
            <a:pathLst>
              <a:path w="1219200" h="295275">
                <a:moveTo>
                  <a:pt x="0" y="295275"/>
                </a:moveTo>
                <a:lnTo>
                  <a:pt x="1219200" y="0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1005" name="d6:p01-identity" descr="source_id=p01-identity;role=footnote"/>
          <p:cNvSpPr txBox="1"/>
          <p:nvPr/>
        </p:nvSpPr>
        <p:spPr>
          <a:xfrm>
            <a:off x="832485" y="5794375"/>
            <a:ext cx="1557937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rgbClr val="D7DDC7"/>
                </a:solidFill>
                <a:latin typeface="Noto Sans CJK SC"/>
                <a:ea typeface="Noto Sans CJK SC"/>
                <a:cs typeface="Noto Sans CJK SC"/>
              </a:rPr>
              <a:t>教学模拟 · 内部复盘</a:t>
            </a:r>
          </a:p>
        </p:txBody>
      </p:sp>
      <p:sp>
        <p:nvSpPr>
          <p:cNvPr id="1006" name="d6:p01-page" descr="source_id=p01-page;role=page_mark"/>
          <p:cNvSpPr txBox="1"/>
          <p:nvPr/>
        </p:nvSpPr>
        <p:spPr>
          <a:xfrm>
            <a:off x="11098942" y="5794375"/>
            <a:ext cx="18437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120" dirty="0">
                <a:solidFill>
                  <a:srgbClr val="D7DDC7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685800" y="514350"/>
            <a:ext cx="381000" cy="47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001" name="d6:p02-kicker" descr="source_id=p02-kicker;role=kicker"/>
          <p:cNvSpPr txBox="1"/>
          <p:nvPr/>
        </p:nvSpPr>
        <p:spPr>
          <a:xfrm>
            <a:off x="1194435" y="488950"/>
            <a:ext cx="1068222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01 / 到场记录</a:t>
            </a:r>
          </a:p>
        </p:txBody>
      </p:sp>
      <p:sp>
        <p:nvSpPr>
          <p:cNvPr id="2002" name="d6:p02-title" descr="source_id=p02-title;role=title"/>
          <p:cNvSpPr txBox="1"/>
          <p:nvPr/>
        </p:nvSpPr>
        <p:spPr>
          <a:xfrm>
            <a:off x="670560" y="863600"/>
            <a:ext cx="6342766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四场合计135人次，第4场最多</a:t>
            </a:r>
          </a:p>
        </p:txBody>
      </p:sp>
      <p:sp>
        <p:nvSpPr>
          <p:cNvPr id="2003" name="d6:p02-attendance-total" descr="source_id=p02-attendance-total;role=data"/>
          <p:cNvSpPr txBox="1"/>
          <p:nvPr/>
        </p:nvSpPr>
        <p:spPr>
          <a:xfrm>
            <a:off x="723900" y="1962150"/>
            <a:ext cx="2118695" cy="1733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135</a:t>
            </a:r>
          </a:p>
        </p:txBody>
      </p:sp>
      <p:sp>
        <p:nvSpPr>
          <p:cNvPr id="2004" name="d6:p02-attendance-unit" descr="source_id=p02-attendance-unit;role=label"/>
          <p:cNvSpPr txBox="1"/>
          <p:nvPr/>
        </p:nvSpPr>
        <p:spPr>
          <a:xfrm>
            <a:off x="789432" y="3308350"/>
            <a:ext cx="12904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到场人次</a:t>
            </a:r>
          </a:p>
        </p:txBody>
      </p:sp>
      <p:sp>
        <p:nvSpPr>
          <p:cNvPr id="3" name="Line 3"/>
          <p:cNvSpPr/>
          <p:nvPr/>
        </p:nvSpPr>
        <p:spPr>
          <a:xfrm>
            <a:off x="800100" y="3876675"/>
            <a:ext cx="2628900" cy="9525"/>
          </a:xfrm>
          <a:custGeom>
            <a:avLst/>
            <a:gdLst/>
            <a:ahLst/>
            <a:cxnLst/>
            <a:rect l="l" t="t" r="r" b="b"/>
            <a:pathLst>
              <a:path w="2628900" h="9525">
                <a:moveTo>
                  <a:pt x="0" y="0"/>
                </a:moveTo>
                <a:lnTo>
                  <a:pt x="2628900" y="0"/>
                </a:lnTo>
              </a:path>
            </a:pathLst>
          </a:custGeom>
          <a:noFill/>
          <a:ln w="28575">
            <a:solidFill>
              <a:schemeClr val="accent2"/>
            </a:solidFill>
          </a:ln>
        </p:spPr>
      </p:sp>
      <p:sp>
        <p:nvSpPr>
          <p:cNvPr id="2005" name="d6:p02-attendance-definition" descr="source_id=p02-attendance-definition;role=body"/>
          <p:cNvSpPr txBox="1"/>
          <p:nvPr/>
        </p:nvSpPr>
        <p:spPr>
          <a:xfrm>
            <a:off x="791718" y="4140200"/>
            <a:ext cx="275533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每场签到一次计一人次。</a:t>
            </a:r>
          </a:p>
        </p:txBody>
      </p:sp>
      <p:sp>
        <p:nvSpPr>
          <p:cNvPr id="2006" name="d6:p02-repeat-visits" descr="source_id=p02-repeat-visits;role=body"/>
          <p:cNvSpPr txBox="1"/>
          <p:nvPr/>
        </p:nvSpPr>
        <p:spPr>
          <a:xfrm>
            <a:off x="791718" y="4638675"/>
            <a:ext cx="2835127" cy="626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2392"/>
              </a:lnSpc>
            </a:pPr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同一读者参加多场，会被重</a:t>
            </a:r>
            <a:b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</a:br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复计数。</a:t>
            </a:r>
          </a:p>
        </p:txBody>
      </p:sp>
      <p:sp>
        <p:nvSpPr>
          <p:cNvPr id="4" name="Line 4"/>
          <p:cNvSpPr/>
          <p:nvPr/>
        </p:nvSpPr>
        <p:spPr>
          <a:xfrm>
            <a:off x="3943350" y="1924050"/>
            <a:ext cx="9525" cy="3667125"/>
          </a:xfrm>
          <a:custGeom>
            <a:avLst/>
            <a:gdLst/>
            <a:ahLst/>
            <a:cxnLst/>
            <a:rect l="l" t="t" r="r" b="b"/>
            <a:pathLst>
              <a:path w="9525" h="3667125">
                <a:moveTo>
                  <a:pt x="0" y="0"/>
                </a:moveTo>
                <a:lnTo>
                  <a:pt x="0" y="3667125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graphicFrame>
        <p:nvGraphicFramePr>
          <p:cNvPr id="5" name="d6:p02-attendance-chart" descr="source_id=p02-attendance-chart;role=chart"/>
          <p:cNvGraphicFramePr>
            <a:graphicFrameLocks noGrp="1"/>
          </p:cNvGraphicFramePr>
          <p:nvPr/>
        </p:nvGraphicFramePr>
        <p:xfrm>
          <a:off x="4419600" y="2000250"/>
          <a:ext cx="6896100" cy="35242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008" name="d6:p02-attendance-limit" descr="source_id=p02-attendance-limit;role=body"/>
          <p:cNvSpPr txBox="1"/>
          <p:nvPr/>
        </p:nvSpPr>
        <p:spPr>
          <a:xfrm>
            <a:off x="4468368" y="5645150"/>
            <a:ext cx="407385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135人次不能换算为135名独立读者。</a:t>
            </a:r>
          </a:p>
        </p:txBody>
      </p:sp>
      <p:sp>
        <p:nvSpPr>
          <p:cNvPr id="6" name="Line 6"/>
          <p:cNvSpPr/>
          <p:nvPr/>
        </p:nvSpPr>
        <p:spPr>
          <a:xfrm>
            <a:off x="685800" y="62484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2009" name="d6:p02-source" descr="source_id=p02-source;role=footnote"/>
          <p:cNvSpPr txBox="1"/>
          <p:nvPr/>
        </p:nvSpPr>
        <p:spPr>
          <a:xfrm>
            <a:off x="680085" y="6384925"/>
            <a:ext cx="3221281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来源：四场活动台账与计数口径｜教学模拟</a:t>
            </a:r>
          </a:p>
        </p:txBody>
      </p:sp>
      <p:sp>
        <p:nvSpPr>
          <p:cNvPr id="2010" name="d6:p02-page" descr="source_id=p02-page;role=page_mark"/>
          <p:cNvSpPr txBox="1"/>
          <p:nvPr/>
        </p:nvSpPr>
        <p:spPr>
          <a:xfrm>
            <a:off x="11327542" y="6384925"/>
            <a:ext cx="18437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685800" y="514350"/>
            <a:ext cx="381000" cy="47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001" name="d6:p03-kicker" descr="source_id=p03-kicker;role=kicker"/>
          <p:cNvSpPr txBox="1"/>
          <p:nvPr/>
        </p:nvSpPr>
        <p:spPr>
          <a:xfrm>
            <a:off x="1194435" y="488950"/>
            <a:ext cx="1068222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02 / 金额口径</a:t>
            </a:r>
          </a:p>
        </p:txBody>
      </p:sp>
      <p:sp>
        <p:nvSpPr>
          <p:cNvPr id="3002" name="d6:p03-title" descr="source_id=p03-title;role=title"/>
          <p:cNvSpPr txBox="1"/>
          <p:nvPr/>
        </p:nvSpPr>
        <p:spPr>
          <a:xfrm>
            <a:off x="670560" y="863600"/>
            <a:ext cx="5769254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这两组金额，还算不出利润</a:t>
            </a:r>
          </a:p>
        </p:txBody>
      </p:sp>
      <p:sp>
        <p:nvSpPr>
          <p:cNvPr id="3003" name="d6:p03-sales-label" descr="source_id=p03-sales-label;role=label"/>
          <p:cNvSpPr txBox="1"/>
          <p:nvPr/>
        </p:nvSpPr>
        <p:spPr>
          <a:xfrm>
            <a:off x="715518" y="1854200"/>
            <a:ext cx="176022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活动时段销售额</a:t>
            </a:r>
          </a:p>
        </p:txBody>
      </p:sp>
      <p:sp>
        <p:nvSpPr>
          <p:cNvPr id="3004" name="d6:p03-sales-total" descr="source_id=p03-sales-total;role=data"/>
          <p:cNvSpPr txBox="1"/>
          <p:nvPr/>
        </p:nvSpPr>
        <p:spPr>
          <a:xfrm>
            <a:off x="666750" y="2330450"/>
            <a:ext cx="1887687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3,640</a:t>
            </a:r>
          </a:p>
        </p:txBody>
      </p:sp>
      <p:sp>
        <p:nvSpPr>
          <p:cNvPr id="3005" name="d6:p03-sales-unit" descr="source_id=p03-sales-unit;role=label"/>
          <p:cNvSpPr txBox="1"/>
          <p:nvPr/>
        </p:nvSpPr>
        <p:spPr>
          <a:xfrm>
            <a:off x="2610993" y="2711450"/>
            <a:ext cx="26755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元</a:t>
            </a:r>
          </a:p>
        </p:txBody>
      </p:sp>
      <p:sp>
        <p:nvSpPr>
          <p:cNvPr id="3006" name="d6:p03-sales-range" descr="source_id=p03-sales-range;role=body"/>
          <p:cNvSpPr txBox="1"/>
          <p:nvPr/>
        </p:nvSpPr>
        <p:spPr>
          <a:xfrm>
            <a:off x="715518" y="3629025"/>
            <a:ext cx="4947391" cy="626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2392"/>
              </a:lnSpc>
            </a:pPr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四场活动时段的收银记录，包含当场到店的其他</a:t>
            </a:r>
            <a:b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</a:br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顾客。</a:t>
            </a:r>
          </a:p>
        </p:txBody>
      </p:sp>
      <p:sp>
        <p:nvSpPr>
          <p:cNvPr id="3" name="Line 3"/>
          <p:cNvSpPr/>
          <p:nvPr/>
        </p:nvSpPr>
        <p:spPr>
          <a:xfrm>
            <a:off x="5791200" y="1885950"/>
            <a:ext cx="9525" cy="2609850"/>
          </a:xfrm>
          <a:custGeom>
            <a:avLst/>
            <a:gdLst/>
            <a:ahLst/>
            <a:cxnLst/>
            <a:rect l="l" t="t" r="r" b="b"/>
            <a:pathLst>
              <a:path w="9525" h="2609850">
                <a:moveTo>
                  <a:pt x="0" y="0"/>
                </a:moveTo>
                <a:lnTo>
                  <a:pt x="0" y="260985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3007" name="d6:p03-expense-label" descr="source_id=p03-expense-label;role=label"/>
          <p:cNvSpPr txBox="1"/>
          <p:nvPr/>
        </p:nvSpPr>
        <p:spPr>
          <a:xfrm>
            <a:off x="6278118" y="1854200"/>
            <a:ext cx="151144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已列额外支出</a:t>
            </a:r>
          </a:p>
        </p:txBody>
      </p:sp>
      <p:sp>
        <p:nvSpPr>
          <p:cNvPr id="3008" name="d6:p03-expense-total" descr="source_id=p03-expense-total;role=data"/>
          <p:cNvSpPr txBox="1"/>
          <p:nvPr/>
        </p:nvSpPr>
        <p:spPr>
          <a:xfrm>
            <a:off x="10210374" y="1803400"/>
            <a:ext cx="12112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1,860元</a:t>
            </a:r>
          </a:p>
        </p:txBody>
      </p:sp>
      <p:graphicFrame>
        <p:nvGraphicFramePr>
          <p:cNvPr id="3009" name="d6:p03-expense-table" descr="source_id=p03-expense-table;role=table"/>
          <p:cNvGraphicFramePr>
            <a:graphicFrameLocks noGrp="1"/>
          </p:cNvGraphicFramePr>
          <p:nvPr/>
        </p:nvGraphicFramePr>
        <p:xfrm>
          <a:off x="6286500" y="2362200"/>
          <a:ext cx="5143500" cy="21336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3343275"/>
                <a:gridCol w="1800225"/>
              </a:tblGrid>
              <a:tr h="426720">
                <a:tc>
                  <a:txBody>
                    <a:bodyPr/>
                    <a:lstStyle/>
                    <a:p>
                      <a:pPr algn="l"/>
                      <a:r>
                        <a:rPr lang="zh-CN" sz="1650" b="1">
                          <a:solidFill>
                            <a:srgbClr val="FFFDF7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额外活动支出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sz="1650" b="1">
                          <a:solidFill>
                            <a:srgbClr val="FFFDF7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金额（元）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临时协助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960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印刷与材料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420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饮品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480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/>
                      <a:r>
                        <a:rPr lang="zh-CN" sz="1650" b="1">
                          <a:solidFill>
                            <a:schemeClr val="accent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合计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rgbClr val="EAEFD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sz="1650" b="1">
                          <a:solidFill>
                            <a:schemeClr val="accent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1,860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rgbClr val="EAEFDF"/>
                    </a:solidFill>
                  </a:tcPr>
                </a:tc>
              </a:tr>
            </a:tbl>
          </a:graphicData>
        </a:graphic>
      </p:graphicFrame>
      <p:sp>
        <p:nvSpPr>
          <p:cNvPr id="4" name="Line 4"/>
          <p:cNvSpPr/>
          <p:nvPr/>
        </p:nvSpPr>
        <p:spPr>
          <a:xfrm>
            <a:off x="685800" y="481012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3010" name="d6:p03-sales-limit-heading" descr="source_id=p03-sales-limit-heading;role=subtitle"/>
          <p:cNvSpPr txBox="1"/>
          <p:nvPr/>
        </p:nvSpPr>
        <p:spPr>
          <a:xfrm>
            <a:off x="713232" y="5003800"/>
            <a:ext cx="224028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缺少无活动基线</a:t>
            </a:r>
          </a:p>
        </p:txBody>
      </p:sp>
      <p:sp>
        <p:nvSpPr>
          <p:cNvPr id="3011" name="d6:p03-sales-limit" descr="source_id=p03-sales-limit;role=body"/>
          <p:cNvSpPr txBox="1"/>
          <p:nvPr/>
        </p:nvSpPr>
        <p:spPr>
          <a:xfrm>
            <a:off x="715518" y="5483225"/>
            <a:ext cx="3999219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无法据此判断活动带来的增量销售。</a:t>
            </a:r>
          </a:p>
        </p:txBody>
      </p:sp>
      <p:sp>
        <p:nvSpPr>
          <p:cNvPr id="3012" name="d6:p03-profit-limit-heading" descr="source_id=p03-profit-limit-heading;role=subtitle"/>
          <p:cNvSpPr txBox="1"/>
          <p:nvPr/>
        </p:nvSpPr>
        <p:spPr>
          <a:xfrm>
            <a:off x="6275832" y="5003800"/>
            <a:ext cx="255690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成本记录尚不完整</a:t>
            </a:r>
          </a:p>
        </p:txBody>
      </p:sp>
      <p:sp>
        <p:nvSpPr>
          <p:cNvPr id="3013" name="d6:p03-profit-limit" descr="source_id=p03-profit-limit;role=body"/>
          <p:cNvSpPr txBox="1"/>
          <p:nvPr/>
        </p:nvSpPr>
        <p:spPr>
          <a:xfrm>
            <a:off x="6278118" y="5435600"/>
            <a:ext cx="499433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销售成本、固定租金和平时员工工资未整理。</a:t>
            </a:r>
          </a:p>
        </p:txBody>
      </p:sp>
      <p:sp>
        <p:nvSpPr>
          <p:cNvPr id="5" name="Line 5"/>
          <p:cNvSpPr/>
          <p:nvPr/>
        </p:nvSpPr>
        <p:spPr>
          <a:xfrm>
            <a:off x="685800" y="62484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3014" name="d6:p03-source" descr="source_id=p03-source;role=footnote"/>
          <p:cNvSpPr txBox="1"/>
          <p:nvPr/>
        </p:nvSpPr>
        <p:spPr>
          <a:xfrm>
            <a:off x="680085" y="6384925"/>
            <a:ext cx="4065617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来源：活动时段收银记录、额外活动支出表｜教学模拟</a:t>
            </a:r>
          </a:p>
        </p:txBody>
      </p:sp>
      <p:sp>
        <p:nvSpPr>
          <p:cNvPr id="3015" name="d6:p03-page" descr="source_id=p03-page;role=page_mark"/>
          <p:cNvSpPr txBox="1"/>
          <p:nvPr/>
        </p:nvSpPr>
        <p:spPr>
          <a:xfrm>
            <a:off x="11327542" y="6384925"/>
            <a:ext cx="18437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685800" y="514350"/>
            <a:ext cx="381000" cy="47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4001" name="d6:p04-kicker" descr="source_id=p04-kicker;role=kicker"/>
          <p:cNvSpPr txBox="1"/>
          <p:nvPr/>
        </p:nvSpPr>
        <p:spPr>
          <a:xfrm>
            <a:off x="1194435" y="488950"/>
            <a:ext cx="1068222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03 / 现场记录</a:t>
            </a:r>
          </a:p>
        </p:txBody>
      </p:sp>
      <p:sp>
        <p:nvSpPr>
          <p:cNvPr id="4002" name="d6:p04-title" descr="source_id=p04-title;role=title"/>
          <p:cNvSpPr txBox="1"/>
          <p:nvPr/>
        </p:nvSpPr>
        <p:spPr>
          <a:xfrm>
            <a:off x="670560" y="863600"/>
            <a:ext cx="8636812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两条现场记录，提示书单和动线可以先改</a:t>
            </a:r>
          </a:p>
        </p:txBody>
      </p:sp>
      <p:sp>
        <p:nvSpPr>
          <p:cNvPr id="4003" name="d6:p04-reader-quote-mark" descr="source_id=p04-reader-quote-mark;role=decorative"/>
          <p:cNvSpPr txBox="1"/>
          <p:nvPr/>
        </p:nvSpPr>
        <p:spPr>
          <a:xfrm>
            <a:off x="647700" y="1543050"/>
            <a:ext cx="771875" cy="1733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0" dirty="0">
                <a:solidFill>
                  <a:schemeClr val="accent2"/>
                </a:solidFill>
                <a:latin typeface="Noto Serif CJK SC"/>
                <a:ea typeface="Noto Serif CJK SC"/>
                <a:cs typeface="Noto Serif CJK SC"/>
              </a:rPr>
              <a:t>“</a:t>
            </a:r>
          </a:p>
        </p:txBody>
      </p:sp>
      <p:sp>
        <p:nvSpPr>
          <p:cNvPr id="4004" name="d6:p04-reader-quote" descr="source_id=p04-reader-quote;role=body"/>
          <p:cNvSpPr txBox="1"/>
          <p:nvPr/>
        </p:nvSpPr>
        <p:spPr>
          <a:xfrm>
            <a:off x="918210" y="2498725"/>
            <a:ext cx="3447897" cy="11201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4200"/>
              </a:lnSpc>
            </a:pPr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如果有一张书单，</a:t>
            </a:r>
            <a:b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</a:br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回去还能接着读。</a:t>
            </a:r>
          </a:p>
        </p:txBody>
      </p:sp>
      <p:sp>
        <p:nvSpPr>
          <p:cNvPr id="4005" name="d6:p04-reader-attribution" descr="source_id=p04-reader-attribution;role=caption"/>
          <p:cNvSpPr txBox="1"/>
          <p:nvPr/>
        </p:nvSpPr>
        <p:spPr>
          <a:xfrm>
            <a:off x="965835" y="3889375"/>
            <a:ext cx="1557937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读者留言 · 教学模拟</a:t>
            </a:r>
          </a:p>
        </p:txBody>
      </p:sp>
      <p:sp>
        <p:nvSpPr>
          <p:cNvPr id="3" name="Line 3"/>
          <p:cNvSpPr/>
          <p:nvPr/>
        </p:nvSpPr>
        <p:spPr>
          <a:xfrm>
            <a:off x="990600" y="4400550"/>
            <a:ext cx="3638550" cy="9525"/>
          </a:xfrm>
          <a:custGeom>
            <a:avLst/>
            <a:gdLst/>
            <a:ahLst/>
            <a:cxnLst/>
            <a:rect l="l" t="t" r="r" b="b"/>
            <a:pathLst>
              <a:path w="3638550" h="9525">
                <a:moveTo>
                  <a:pt x="0" y="0"/>
                </a:moveTo>
                <a:lnTo>
                  <a:pt x="3638550" y="0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</p:sp>
      <p:sp>
        <p:nvSpPr>
          <p:cNvPr id="4006" name="d6:p04-reading-list-action" descr="source_id=p04-reading-list-action;role=body"/>
          <p:cNvSpPr txBox="1"/>
          <p:nvPr/>
        </p:nvSpPr>
        <p:spPr>
          <a:xfrm>
            <a:off x="960882" y="4670425"/>
            <a:ext cx="350678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活动后，提供本场书单。</a:t>
            </a:r>
          </a:p>
        </p:txBody>
      </p:sp>
      <p:sp>
        <p:nvSpPr>
          <p:cNvPr id="4" name="Line 4"/>
          <p:cNvSpPr/>
          <p:nvPr/>
        </p:nvSpPr>
        <p:spPr>
          <a:xfrm>
            <a:off x="5981700" y="1924050"/>
            <a:ext cx="9525" cy="3629025"/>
          </a:xfrm>
          <a:custGeom>
            <a:avLst/>
            <a:gdLst/>
            <a:ahLst/>
            <a:cxnLst/>
            <a:rect l="l" t="t" r="r" b="b"/>
            <a:pathLst>
              <a:path w="9525" h="3629025">
                <a:moveTo>
                  <a:pt x="0" y="0"/>
                </a:moveTo>
                <a:lnTo>
                  <a:pt x="0" y="3629025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4007" name="d6:p04-staff-quote" descr="source_id=p04-staff-quote;role=body"/>
          <p:cNvSpPr txBox="1"/>
          <p:nvPr/>
        </p:nvSpPr>
        <p:spPr>
          <a:xfrm>
            <a:off x="6542532" y="2038350"/>
            <a:ext cx="4967447" cy="77076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2835"/>
              </a:lnSpc>
            </a:pPr>
            <a:r>
              <a:rPr lang="zh-CN" sz="21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“最后一场签到和结账都排了队，需要</a:t>
            </a:r>
            <a:br>
              <a:rPr lang="zh-CN" sz="21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</a:br>
            <a:r>
              <a:rPr lang="zh-CN" sz="21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分开两个位置。”</a:t>
            </a:r>
          </a:p>
        </p:txBody>
      </p:sp>
      <p:sp>
        <p:nvSpPr>
          <p:cNvPr id="4008" name="d6:p04-staff-attribution" descr="source_id=p04-staff-attribution;role=caption"/>
          <p:cNvSpPr txBox="1"/>
          <p:nvPr/>
        </p:nvSpPr>
        <p:spPr>
          <a:xfrm>
            <a:off x="6566535" y="3460750"/>
            <a:ext cx="1557937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店员记录 · 教学模拟</a:t>
            </a:r>
          </a:p>
        </p:txBody>
      </p:sp>
      <p:sp>
        <p:nvSpPr>
          <p:cNvPr id="4009" name="d6:p04-route-label" descr="source_id=p04-route-label;role=label"/>
          <p:cNvSpPr txBox="1"/>
          <p:nvPr/>
        </p:nvSpPr>
        <p:spPr>
          <a:xfrm>
            <a:off x="6566535" y="3984625"/>
            <a:ext cx="1026005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下一轮拟调整</a:t>
            </a:r>
          </a:p>
        </p:txBody>
      </p:sp>
      <p:sp>
        <p:nvSpPr>
          <p:cNvPr id="5" name="Rectangle 5"/>
          <p:cNvSpPr/>
          <p:nvPr/>
        </p:nvSpPr>
        <p:spPr>
          <a:xfrm>
            <a:off x="6572250" y="4391025"/>
            <a:ext cx="2152650" cy="971550"/>
          </a:xfrm>
          <a:prstGeom prst="rect">
            <a:avLst/>
          </a:prstGeom>
          <a:solidFill>
            <a:srgbClr val="EAEFDF"/>
          </a:solidFill>
          <a:ln>
            <a:noFill/>
          </a:ln>
        </p:spPr>
      </p:sp>
      <p:sp>
        <p:nvSpPr>
          <p:cNvPr id="6" name="Rectangle 6"/>
          <p:cNvSpPr/>
          <p:nvPr/>
        </p:nvSpPr>
        <p:spPr>
          <a:xfrm>
            <a:off x="9048750" y="4391025"/>
            <a:ext cx="2152650" cy="971550"/>
          </a:xfrm>
          <a:prstGeom prst="rect">
            <a:avLst/>
          </a:prstGeom>
          <a:solidFill>
            <a:srgbClr val="EAEFDF"/>
          </a:solidFill>
          <a:ln>
            <a:noFill/>
          </a:ln>
        </p:spPr>
      </p:sp>
      <p:sp>
        <p:nvSpPr>
          <p:cNvPr id="4010" name="d6:p04-entry" descr="source_id=p04-entry;role=label"/>
          <p:cNvSpPr txBox="1"/>
          <p:nvPr/>
        </p:nvSpPr>
        <p:spPr>
          <a:xfrm>
            <a:off x="7390410" y="4540250"/>
            <a:ext cx="51633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入口</a:t>
            </a:r>
          </a:p>
        </p:txBody>
      </p:sp>
      <p:sp>
        <p:nvSpPr>
          <p:cNvPr id="4011" name="d6:p04-entry-action" descr="source_id=p04-entry-action;role=body"/>
          <p:cNvSpPr txBox="1"/>
          <p:nvPr/>
        </p:nvSpPr>
        <p:spPr>
          <a:xfrm>
            <a:off x="7320001" y="4870450"/>
            <a:ext cx="6571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签到</a:t>
            </a:r>
          </a:p>
        </p:txBody>
      </p:sp>
      <p:sp>
        <p:nvSpPr>
          <p:cNvPr id="4012" name="d6:p04-counter" descr="source_id=p04-counter;role=label"/>
          <p:cNvSpPr txBox="1"/>
          <p:nvPr/>
        </p:nvSpPr>
        <p:spPr>
          <a:xfrm>
            <a:off x="9742521" y="4540250"/>
            <a:ext cx="76510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收银台</a:t>
            </a:r>
          </a:p>
        </p:txBody>
      </p:sp>
      <p:sp>
        <p:nvSpPr>
          <p:cNvPr id="4013" name="d6:p04-counter-action" descr="source_id=p04-counter-action;role=body"/>
          <p:cNvSpPr txBox="1"/>
          <p:nvPr/>
        </p:nvSpPr>
        <p:spPr>
          <a:xfrm>
            <a:off x="9796501" y="4870450"/>
            <a:ext cx="6571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结账</a:t>
            </a:r>
          </a:p>
        </p:txBody>
      </p:sp>
      <p:sp>
        <p:nvSpPr>
          <p:cNvPr id="7" name="Line 7"/>
          <p:cNvSpPr/>
          <p:nvPr/>
        </p:nvSpPr>
        <p:spPr>
          <a:xfrm>
            <a:off x="8858250" y="4419600"/>
            <a:ext cx="9525" cy="923925"/>
          </a:xfrm>
          <a:custGeom>
            <a:avLst/>
            <a:gdLst/>
            <a:ahLst/>
            <a:cxnLst/>
            <a:rect l="l" t="t" r="r" b="b"/>
            <a:pathLst>
              <a:path w="9525" h="923925">
                <a:moveTo>
                  <a:pt x="0" y="0"/>
                </a:moveTo>
                <a:lnTo>
                  <a:pt x="0" y="923925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</p:sp>
      <p:sp>
        <p:nvSpPr>
          <p:cNvPr id="4014" name="d6:p04-sample-limit" descr="source_id=p04-sample-limit;role=body"/>
          <p:cNvSpPr txBox="1"/>
          <p:nvPr/>
        </p:nvSpPr>
        <p:spPr>
          <a:xfrm>
            <a:off x="715518" y="5683250"/>
            <a:ext cx="549188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两条创作示例，不代表调查比例或普遍用户意见。</a:t>
            </a:r>
          </a:p>
        </p:txBody>
      </p:sp>
      <p:sp>
        <p:nvSpPr>
          <p:cNvPr id="8" name="Line 8"/>
          <p:cNvSpPr/>
          <p:nvPr/>
        </p:nvSpPr>
        <p:spPr>
          <a:xfrm>
            <a:off x="685800" y="62484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4015" name="d6:p04-source" descr="source_id=p04-source;role=footnote"/>
          <p:cNvSpPr txBox="1"/>
          <p:nvPr/>
        </p:nvSpPr>
        <p:spPr>
          <a:xfrm>
            <a:off x="680085" y="6384925"/>
            <a:ext cx="2714678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来源：两条模拟现场记录｜教学模拟</a:t>
            </a:r>
          </a:p>
        </p:txBody>
      </p:sp>
      <p:sp>
        <p:nvSpPr>
          <p:cNvPr id="4016" name="d6:p04-page" descr="source_id=p04-page;role=page_mark"/>
          <p:cNvSpPr txBox="1"/>
          <p:nvPr/>
        </p:nvSpPr>
        <p:spPr>
          <a:xfrm>
            <a:off x="11327542" y="6384925"/>
            <a:ext cx="18437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685800" y="514350"/>
            <a:ext cx="381000" cy="47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5001" name="d6:p05-kicker" descr="source_id=p05-kicker;role=kicker"/>
          <p:cNvSpPr txBox="1"/>
          <p:nvPr/>
        </p:nvSpPr>
        <p:spPr>
          <a:xfrm>
            <a:off x="1194435" y="488950"/>
            <a:ext cx="1237089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04 / 待讨论方案</a:t>
            </a:r>
          </a:p>
        </p:txBody>
      </p:sp>
      <p:sp>
        <p:nvSpPr>
          <p:cNvPr id="5002" name="d6:p05-title" descr="source_id=p05-title;role=title"/>
          <p:cNvSpPr txBox="1"/>
          <p:nvPr/>
        </p:nvSpPr>
        <p:spPr>
          <a:xfrm>
            <a:off x="670560" y="863600"/>
            <a:ext cx="7728752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下一轮先试两场，每场预约上限40人</a:t>
            </a:r>
          </a:p>
        </p:txBody>
      </p:sp>
      <p:sp>
        <p:nvSpPr>
          <p:cNvPr id="3" name="Line 3"/>
          <p:cNvSpPr/>
          <p:nvPr/>
        </p:nvSpPr>
        <p:spPr>
          <a:xfrm>
            <a:off x="1476375" y="3343275"/>
            <a:ext cx="9144000" cy="9525"/>
          </a:xfrm>
          <a:custGeom>
            <a:avLst/>
            <a:gdLst/>
            <a:ahLst/>
            <a:cxnLst/>
            <a:rect l="l" t="t" r="r" b="b"/>
            <a:pathLst>
              <a:path w="9144000" h="9525">
                <a:moveTo>
                  <a:pt x="0" y="0"/>
                </a:moveTo>
                <a:lnTo>
                  <a:pt x="9144000" y="0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</p:sp>
      <p:sp>
        <p:nvSpPr>
          <p:cNvPr id="5003" name="d6:p05-step-01-num" descr="source_id=p05-step-01-num;role=data"/>
          <p:cNvSpPr txBox="1"/>
          <p:nvPr/>
        </p:nvSpPr>
        <p:spPr>
          <a:xfrm>
            <a:off x="1447800" y="2101850"/>
            <a:ext cx="778849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4" name="Ellipse 4"/>
          <p:cNvSpPr/>
          <p:nvPr/>
        </p:nvSpPr>
        <p:spPr>
          <a:xfrm>
            <a:off x="1600200" y="3267075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5004" name="d6:p05-step-01-title" descr="source_id=p05-step-01-title;role=subtitle"/>
          <p:cNvSpPr txBox="1"/>
          <p:nvPr/>
        </p:nvSpPr>
        <p:spPr>
          <a:xfrm>
            <a:off x="1456182" y="3622675"/>
            <a:ext cx="6571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预约</a:t>
            </a:r>
          </a:p>
        </p:txBody>
      </p:sp>
      <p:sp>
        <p:nvSpPr>
          <p:cNvPr id="5005" name="d6:p05-step-01-body" descr="source_id=p05-step-01-body;role=body"/>
          <p:cNvSpPr txBox="1"/>
          <p:nvPr/>
        </p:nvSpPr>
        <p:spPr>
          <a:xfrm>
            <a:off x="1458468" y="4102100"/>
            <a:ext cx="203387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每场预约上限40人</a:t>
            </a:r>
          </a:p>
        </p:txBody>
      </p:sp>
      <p:sp>
        <p:nvSpPr>
          <p:cNvPr id="5006" name="d6:p05-step-02-num" descr="source_id=p05-step-02-num;role=data"/>
          <p:cNvSpPr txBox="1"/>
          <p:nvPr/>
        </p:nvSpPr>
        <p:spPr>
          <a:xfrm>
            <a:off x="5448300" y="2101850"/>
            <a:ext cx="778849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5" name="Ellipse 5"/>
          <p:cNvSpPr/>
          <p:nvPr/>
        </p:nvSpPr>
        <p:spPr>
          <a:xfrm>
            <a:off x="5600700" y="3267075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5007" name="d6:p05-step-02-title" descr="source_id=p05-step-02-title;role=subtitle"/>
          <p:cNvSpPr txBox="1"/>
          <p:nvPr/>
        </p:nvSpPr>
        <p:spPr>
          <a:xfrm>
            <a:off x="5456682" y="3622675"/>
            <a:ext cx="6571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到店</a:t>
            </a:r>
          </a:p>
        </p:txBody>
      </p:sp>
      <p:sp>
        <p:nvSpPr>
          <p:cNvPr id="5008" name="d6:p05-step-02-body" descr="source_id=p05-step-02-body;role=body"/>
          <p:cNvSpPr txBox="1"/>
          <p:nvPr/>
        </p:nvSpPr>
        <p:spPr>
          <a:xfrm>
            <a:off x="5458968" y="4102100"/>
            <a:ext cx="250655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入口签到，收银台结账</a:t>
            </a:r>
          </a:p>
        </p:txBody>
      </p:sp>
      <p:sp>
        <p:nvSpPr>
          <p:cNvPr id="5009" name="d6:p05-step-03-num" descr="source_id=p05-step-03-num;role=data"/>
          <p:cNvSpPr txBox="1"/>
          <p:nvPr/>
        </p:nvSpPr>
        <p:spPr>
          <a:xfrm>
            <a:off x="9448800" y="2101850"/>
            <a:ext cx="778849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6" name="Ellipse 6"/>
          <p:cNvSpPr/>
          <p:nvPr/>
        </p:nvSpPr>
        <p:spPr>
          <a:xfrm>
            <a:off x="9601200" y="3267075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5010" name="d6:p05-step-03-title" descr="source_id=p05-step-03-title;role=subtitle"/>
          <p:cNvSpPr txBox="1"/>
          <p:nvPr/>
        </p:nvSpPr>
        <p:spPr>
          <a:xfrm>
            <a:off x="9457182" y="3622675"/>
            <a:ext cx="97377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活动后</a:t>
            </a:r>
          </a:p>
        </p:txBody>
      </p:sp>
      <p:sp>
        <p:nvSpPr>
          <p:cNvPr id="5011" name="d6:p05-step-03-body" descr="source_id=p05-step-03-body;role=body"/>
          <p:cNvSpPr txBox="1"/>
          <p:nvPr/>
        </p:nvSpPr>
        <p:spPr>
          <a:xfrm>
            <a:off x="9459468" y="4102100"/>
            <a:ext cx="151144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提供本场书单</a:t>
            </a:r>
          </a:p>
        </p:txBody>
      </p:sp>
      <p:sp>
        <p:nvSpPr>
          <p:cNvPr id="7" name="Rectangle 7"/>
          <p:cNvSpPr/>
          <p:nvPr/>
        </p:nvSpPr>
        <p:spPr>
          <a:xfrm>
            <a:off x="685800" y="4905375"/>
            <a:ext cx="10820400" cy="800100"/>
          </a:xfrm>
          <a:prstGeom prst="rect">
            <a:avLst/>
          </a:prstGeom>
          <a:solidFill>
            <a:srgbClr val="EAEFDF"/>
          </a:solidFill>
          <a:ln>
            <a:noFill/>
          </a:ln>
        </p:spPr>
      </p:sp>
      <p:sp>
        <p:nvSpPr>
          <p:cNvPr id="5012" name="d6:p05-trial-count" descr="source_id=p05-trial-count;role=body"/>
          <p:cNvSpPr txBox="1"/>
          <p:nvPr/>
        </p:nvSpPr>
        <p:spPr>
          <a:xfrm>
            <a:off x="941832" y="5137150"/>
            <a:ext cx="12904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两场试办</a:t>
            </a:r>
          </a:p>
        </p:txBody>
      </p:sp>
      <p:sp>
        <p:nvSpPr>
          <p:cNvPr id="8" name="Line 8"/>
          <p:cNvSpPr/>
          <p:nvPr/>
        </p:nvSpPr>
        <p:spPr>
          <a:xfrm>
            <a:off x="3371850" y="5076825"/>
            <a:ext cx="9525" cy="438150"/>
          </a:xfrm>
          <a:custGeom>
            <a:avLst/>
            <a:gdLst/>
            <a:ahLst/>
            <a:cxnLst/>
            <a:rect l="l" t="t" r="r" b="b"/>
            <a:pathLst>
              <a:path w="9525" h="438150">
                <a:moveTo>
                  <a:pt x="0" y="0"/>
                </a:moveTo>
                <a:lnTo>
                  <a:pt x="0" y="43815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013" name="d6:p05-budget-cap" descr="source_id=p05-budget-cap;role=body"/>
          <p:cNvSpPr txBox="1"/>
          <p:nvPr/>
        </p:nvSpPr>
        <p:spPr>
          <a:xfrm>
            <a:off x="3723132" y="5137150"/>
            <a:ext cx="371259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额外支出控制在900元以内</a:t>
            </a:r>
          </a:p>
        </p:txBody>
      </p:sp>
      <p:sp>
        <p:nvSpPr>
          <p:cNvPr id="5014" name="d6:p05-reservation-limit" descr="source_id=p05-reservation-limit;role=body"/>
          <p:cNvSpPr txBox="1"/>
          <p:nvPr/>
        </p:nvSpPr>
        <p:spPr>
          <a:xfrm>
            <a:off x="715518" y="5816600"/>
            <a:ext cx="350166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预约上限不等于预计到场人数。</a:t>
            </a:r>
          </a:p>
        </p:txBody>
      </p:sp>
      <p:sp>
        <p:nvSpPr>
          <p:cNvPr id="9" name="Line 9"/>
          <p:cNvSpPr/>
          <p:nvPr/>
        </p:nvSpPr>
        <p:spPr>
          <a:xfrm>
            <a:off x="685800" y="62484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015" name="d6:p05-source" descr="source_id=p05-source;role=footnote"/>
          <p:cNvSpPr txBox="1"/>
          <p:nvPr/>
        </p:nvSpPr>
        <p:spPr>
          <a:xfrm>
            <a:off x="680085" y="6384925"/>
            <a:ext cx="1870341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方案仍待讨论｜教学模拟</a:t>
            </a:r>
          </a:p>
        </p:txBody>
      </p:sp>
      <p:sp>
        <p:nvSpPr>
          <p:cNvPr id="5016" name="d6:p05-page" descr="source_id=p05-page;role=page_mark"/>
          <p:cNvSpPr txBox="1"/>
          <p:nvPr/>
        </p:nvSpPr>
        <p:spPr>
          <a:xfrm>
            <a:off x="11327542" y="6384925"/>
            <a:ext cx="18437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685800" y="514350"/>
            <a:ext cx="381000" cy="47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001" name="d6:p06-kicker" descr="source_id=p06-kicker;role=kicker"/>
          <p:cNvSpPr txBox="1"/>
          <p:nvPr/>
        </p:nvSpPr>
        <p:spPr>
          <a:xfrm>
            <a:off x="1194435" y="488950"/>
            <a:ext cx="1237089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05 / 下一轮记录</a:t>
            </a:r>
          </a:p>
        </p:txBody>
      </p:sp>
      <p:sp>
        <p:nvSpPr>
          <p:cNvPr id="6002" name="d6:p06-title" descr="source_id=p06-title;role=title"/>
          <p:cNvSpPr txBox="1"/>
          <p:nvPr/>
        </p:nvSpPr>
        <p:spPr>
          <a:xfrm>
            <a:off x="670560" y="863600"/>
            <a:ext cx="8158886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留下下一轮记录，再决定是否增加场次</a:t>
            </a:r>
          </a:p>
        </p:txBody>
      </p:sp>
      <p:graphicFrame>
        <p:nvGraphicFramePr>
          <p:cNvPr id="6003" name="d6:p06-next-records-table" descr="source_id=p06-next-records-table;role=table"/>
          <p:cNvGraphicFramePr>
            <a:graphicFrameLocks noGrp="1"/>
          </p:cNvGraphicFramePr>
          <p:nvPr/>
        </p:nvGraphicFramePr>
        <p:xfrm>
          <a:off x="685800" y="1971675"/>
          <a:ext cx="6838950" cy="33528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03970"/>
                <a:gridCol w="4034980"/>
              </a:tblGrid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zh-CN" sz="1650" b="1">
                          <a:solidFill>
                            <a:srgbClr val="FFFDF7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记录什么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650" b="1">
                          <a:solidFill>
                            <a:srgbClr val="FFFDF7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逐场留下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预约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预约记录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实际签到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实际签到记录（人次）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活动时段销售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活动时段收银记录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读者反馈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留言或反馈原文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3" name="Line 3"/>
          <p:cNvSpPr/>
          <p:nvPr/>
        </p:nvSpPr>
        <p:spPr>
          <a:xfrm>
            <a:off x="7962900" y="1990725"/>
            <a:ext cx="9525" cy="3343275"/>
          </a:xfrm>
          <a:custGeom>
            <a:avLst/>
            <a:gdLst/>
            <a:ahLst/>
            <a:cxnLst/>
            <a:rect l="l" t="t" r="r" b="b"/>
            <a:pathLst>
              <a:path w="9525" h="3343275">
                <a:moveTo>
                  <a:pt x="0" y="0"/>
                </a:moveTo>
                <a:lnTo>
                  <a:pt x="0" y="3343275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6004" name="d6:p06-decision-label" descr="source_id=p06-decision-label;role=kicker"/>
          <p:cNvSpPr txBox="1"/>
          <p:nvPr/>
        </p:nvSpPr>
        <p:spPr>
          <a:xfrm>
            <a:off x="8357235" y="2127250"/>
            <a:ext cx="51940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待讨论</a:t>
            </a:r>
          </a:p>
        </p:txBody>
      </p:sp>
      <p:sp>
        <p:nvSpPr>
          <p:cNvPr id="6005" name="d6:p06-decision" descr="source_id=p06-decision;role=body"/>
          <p:cNvSpPr txBox="1"/>
          <p:nvPr/>
        </p:nvSpPr>
        <p:spPr>
          <a:xfrm>
            <a:off x="8347710" y="2451100"/>
            <a:ext cx="3021177" cy="11201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4200"/>
              </a:lnSpc>
            </a:pPr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是否按这套方案</a:t>
            </a:r>
            <a:b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</a:br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先试两场？</a:t>
            </a:r>
          </a:p>
        </p:txBody>
      </p:sp>
      <p:sp>
        <p:nvSpPr>
          <p:cNvPr id="6006" name="d6:p06-decision-capacity" descr="source_id=p06-decision-capacity;role=body"/>
          <p:cNvSpPr txBox="1"/>
          <p:nvPr/>
        </p:nvSpPr>
        <p:spPr>
          <a:xfrm>
            <a:off x="8354568" y="4178300"/>
            <a:ext cx="203387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每场预约上限40人</a:t>
            </a:r>
          </a:p>
        </p:txBody>
      </p:sp>
      <p:sp>
        <p:nvSpPr>
          <p:cNvPr id="6007" name="d6:p06-decision-cost" descr="source_id=p06-decision-cost;role=body"/>
          <p:cNvSpPr txBox="1"/>
          <p:nvPr/>
        </p:nvSpPr>
        <p:spPr>
          <a:xfrm>
            <a:off x="8354568" y="4568825"/>
            <a:ext cx="217070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额外支出900元以内</a:t>
            </a:r>
          </a:p>
        </p:txBody>
      </p:sp>
      <p:sp>
        <p:nvSpPr>
          <p:cNvPr id="6008" name="d6:p06-expansion-hold" descr="source_id=p06-expansion-hold;role=body"/>
          <p:cNvSpPr txBox="1"/>
          <p:nvPr/>
        </p:nvSpPr>
        <p:spPr>
          <a:xfrm>
            <a:off x="713232" y="5597525"/>
            <a:ext cx="604576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是否扩大场次，等新一轮记录后再决定。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62484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6009" name="d6:p06-source" descr="source_id=p06-source;role=footnote"/>
          <p:cNvSpPr txBox="1"/>
          <p:nvPr/>
        </p:nvSpPr>
        <p:spPr>
          <a:xfrm>
            <a:off x="680085" y="6384925"/>
            <a:ext cx="305241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来源：下一轮试办与记录安排｜教学模拟</a:t>
            </a:r>
          </a:p>
        </p:txBody>
      </p:sp>
      <p:sp>
        <p:nvSpPr>
          <p:cNvPr id="6010" name="d6:p06-page" descr="source_id=p06-page;role=page_mark"/>
          <p:cNvSpPr txBox="1"/>
          <p:nvPr/>
        </p:nvSpPr>
        <p:spPr>
          <a:xfrm>
            <a:off x="11327542" y="6384925"/>
            <a:ext cx="18437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ppt-master-project">
  <a:themeElements>
    <a:clrScheme name="ppt-master-project">
      <a:dk1>
        <a:srgbClr val="263D34"/>
      </a:dk1>
      <a:lt1>
        <a:srgbClr val="F7F3E8"/>
      </a:lt1>
      <a:dk2>
        <a:srgbClr val="263D34"/>
      </a:dk2>
      <a:lt2>
        <a:srgbClr val="F7F3E8"/>
      </a:lt2>
      <a:accent1>
        <a:srgbClr val="183E32"/>
      </a:accent1>
      <a:accent2>
        <a:srgbClr val="9B5C3C"/>
      </a:accent2>
      <a:accent3>
        <a:srgbClr val="9B5C3C"/>
      </a:accent3>
      <a:accent4>
        <a:srgbClr val="183E32"/>
      </a:accent4>
      <a:accent5>
        <a:srgbClr val="596B60"/>
      </a:accent5>
      <a:accent6>
        <a:srgbClr val="CBCFBD"/>
      </a:accent6>
      <a:hlink>
        <a:srgbClr val="9B5C3C"/>
      </a:hlink>
      <a:folHlink>
        <a:srgbClr val="9B5C3C"/>
      </a:folHlink>
    </a:clrScheme>
    <a:fontScheme name="ppt-master-project">
      <a:majorFont>
        <a:latin typeface="SimSun"/>
        <a:ea typeface="SimSun"/>
        <a:cs typeface="SimSun"/>
        <a:font script="Jpan" typeface="SimSun"/>
        <a:font script="Hang" typeface="SimSun"/>
        <a:font script="Hans" typeface="SimSun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-master-projec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-master-project">
  <a:themeElements>
    <a:clrScheme name="ppt-master-project">
      <a:dk1>
        <a:srgbClr val="263D34"/>
      </a:dk1>
      <a:lt1>
        <a:srgbClr val="F7F3E8"/>
      </a:lt1>
      <a:dk2>
        <a:srgbClr val="263D34"/>
      </a:dk2>
      <a:lt2>
        <a:srgbClr val="F7F3E8"/>
      </a:lt2>
      <a:accent1>
        <a:srgbClr val="183E32"/>
      </a:accent1>
      <a:accent2>
        <a:srgbClr val="9B5C3C"/>
      </a:accent2>
      <a:accent3>
        <a:srgbClr val="9B5C3C"/>
      </a:accent3>
      <a:accent4>
        <a:srgbClr val="183E32"/>
      </a:accent4>
      <a:accent5>
        <a:srgbClr val="596B60"/>
      </a:accent5>
      <a:accent6>
        <a:srgbClr val="CBCFBD"/>
      </a:accent6>
      <a:hlink>
        <a:srgbClr val="9B5C3C"/>
      </a:hlink>
      <a:folHlink>
        <a:srgbClr val="9B5C3C"/>
      </a:folHlink>
    </a:clrScheme>
    <a:fontScheme name="ppt-master-project">
      <a:majorFont>
        <a:latin typeface="SimSun"/>
        <a:ea typeface="SimSun"/>
        <a:cs typeface="SimSun"/>
        <a:font script="Jpan" typeface="SimSun"/>
        <a:font script="Hang" typeface="SimSun"/>
        <a:font script="Hans" typeface="SimSun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-master-projec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2026-10-25T09:53:08Z</dcterms:created>
  <dcterms:modified xsi:type="dcterms:W3CDTF">2026-10-25T09:53:08Z</dcterms:modified>
  <cp:category/>
  <cp:contentStatus/>
</cp:coreProperties>
</file>